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79" r:id="rId6"/>
    <p:sldId id="275" r:id="rId7"/>
    <p:sldId id="284" r:id="rId8"/>
    <p:sldId id="285" r:id="rId9"/>
    <p:sldId id="281" r:id="rId10"/>
    <p:sldId id="286" r:id="rId11"/>
    <p:sldId id="282" r:id="rId12"/>
    <p:sldId id="283" r:id="rId13"/>
    <p:sldId id="270" r:id="rId14"/>
    <p:sldId id="278" r:id="rId15"/>
    <p:sldId id="274" r:id="rId1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9/29/2015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9/29/2015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9/29/2015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9/29/2015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9/29/2015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9/29/2015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.com/in/rsantalesa" TargetMode="External"/><Relationship Id="rId2" Type="http://schemas.openxmlformats.org/officeDocument/2006/relationships/hyperlink" Target="http://www.smartedgelawgroup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599"/>
            <a:ext cx="7772400" cy="3124201"/>
          </a:xfrm>
        </p:spPr>
        <p:txBody>
          <a:bodyPr/>
          <a:lstStyle/>
          <a:p>
            <a:r>
              <a:rPr lang="en-US" sz="6000" dirty="0" smtClean="0">
                <a:effectLst/>
              </a:rPr>
              <a:t>CT’s New “Act Improving Data Security and Agency Effectiveness”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876800"/>
            <a:ext cx="6400800" cy="1219200"/>
          </a:xfrm>
        </p:spPr>
        <p:txBody>
          <a:bodyPr/>
          <a:lstStyle/>
          <a:p>
            <a:r>
              <a:rPr lang="en-US" dirty="0" smtClean="0"/>
              <a:t>Richard Santalesa, Esq., CIPP-US</a:t>
            </a:r>
          </a:p>
          <a:p>
            <a:r>
              <a:rPr lang="en-US" dirty="0" smtClean="0"/>
              <a:t>Member, </a:t>
            </a:r>
            <a:r>
              <a:rPr lang="en-US" dirty="0" err="1" smtClean="0"/>
              <a:t>Sm@rtEdgeLaw</a:t>
            </a:r>
            <a:r>
              <a:rPr lang="en-US" dirty="0" smtClean="0"/>
              <a:t> Group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9/29/2015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IAPP </a:t>
            </a:r>
            <a:r>
              <a:rPr lang="en-US" dirty="0" err="1" smtClean="0"/>
              <a:t>KnowledgeNet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5486400"/>
            <a:ext cx="1981200" cy="66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5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Passed… Sec.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Act No. 15-142</a:t>
            </a:r>
          </a:p>
          <a:p>
            <a:pPr lvl="1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by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10/1/17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that Entities, as defined above, </a:t>
            </a:r>
          </a:p>
          <a:p>
            <a:pPr lvl="2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Introduce, implement and maintain a comprehensive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infosec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program updated at least each year</a:t>
            </a:r>
          </a:p>
          <a:p>
            <a:pPr lvl="2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Use “secure computer and internet protocols” – requiring MFA, removal of inactive users, blocking of access after “multiple” attempts</a:t>
            </a:r>
          </a:p>
          <a:p>
            <a:pPr lvl="2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Secure access measures – including passwords reset each 6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mo’s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, encryption of all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PII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transit, encryption of all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PII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 laptops “or other portable device”, continuous system/network monitoring, regular updates and patches applied, and employee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ongoing “education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and training” on security systems and securing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PII,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oversight of third parties with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PII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access.</a:t>
            </a:r>
          </a:p>
          <a:p>
            <a:pPr lvl="2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Certify annually, under penalty of perjury, to CT Insurance </a:t>
            </a:r>
            <a:r>
              <a:rPr lang="en-US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that it has a CISP and complies with all requirements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Class D Felony – 5 yrs.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Production of CISP to Insurance Commissioner or AG upon request.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IAPP </a:t>
            </a:r>
            <a:r>
              <a:rPr lang="en-US" dirty="0" err="1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05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Passed…Sec.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Act No. 15-142</a:t>
            </a:r>
          </a:p>
          <a:p>
            <a:pPr lvl="1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Sec.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6,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effective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10/1/15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modifies CT existing data breach notification statute at 36a-701b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Adds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90-day </a:t>
            </a:r>
            <a:r>
              <a:rPr lang="en-US" b="1" u="sng" dirty="0">
                <a:latin typeface="Arial" panose="020B0604020202020204" pitchFamily="34" charset="0"/>
                <a:cs typeface="Arial" panose="020B0604020202020204" pitchFamily="34" charset="0"/>
              </a:rPr>
              <a:t>deadline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 notification to CT residents “unless a shorter time is required under federal law”</a:t>
            </a:r>
          </a:p>
          <a:p>
            <a:pPr lvl="2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offering of identity theft prevention services and “if applicable, identify theft mitigation services” at no cost to resident for </a:t>
            </a:r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1 year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SSN is involved in breached PII</a:t>
            </a:r>
          </a:p>
          <a:p>
            <a:pPr lvl="3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AG’s office has said publicly that it believes itself empowered to require 2 years and that 90-days may be “unreasonable” under certain circumstances.  </a:t>
            </a:r>
          </a:p>
          <a:p>
            <a:pPr lvl="3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This may be TWO DIFFERENT services: ID theft prevention AND ID theft mitigation</a:t>
            </a:r>
          </a:p>
          <a:p>
            <a:pPr lvl="3"/>
            <a:r>
              <a:rPr lang="en-US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 of “personal information” under CT data breach notification statute is narrower than definition of “Confidential Information” as to CT Agencies’ contractors.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IAPP </a:t>
            </a:r>
            <a:r>
              <a:rPr lang="en-US" dirty="0" err="1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61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Passed…Sec.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Act No. 15-142</a:t>
            </a: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Sec. 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effective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7/1/16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added in the last revision before final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Addresses “smartphones” and requires – for </a:t>
            </a:r>
            <a:r>
              <a:rPr lang="en-US" sz="24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only one year until 7/1/17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– that “no person” shall sell a new smartphone without software or hardware, or both that “renders inoperable” the “essential features of the smartphone to an unauthorized user.”</a:t>
            </a:r>
          </a:p>
          <a:p>
            <a:pPr lvl="2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does “essential features” mean?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Calls? Texting? Data access?</a:t>
            </a:r>
          </a:p>
          <a:p>
            <a:pPr lvl="2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happens after 7/1/17? Who knows.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IAPP </a:t>
            </a:r>
            <a:r>
              <a:rPr lang="en-US" dirty="0" err="1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2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it all mean?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Makes “information governance” effectively statutorily required for companies contracting with CT government agencies.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ocal SMB entities more wary of contracting with CT agencies, due to additional costly requirements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Larger entities subject to national and numerous state requirements will find compliance less burdensome.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let’s not forget the 2010 CT Insurance Department Bulletin IC-25: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“all licensees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and registrants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of the Department notify the Department of any information security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incident which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affects any Connecticut residents as soon as the incident is identified, but no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later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than </a:t>
            </a:r>
            <a:r>
              <a:rPr lang="en-US" u="sng" dirty="0">
                <a:latin typeface="Arial" panose="020B0604020202020204" pitchFamily="34" charset="0"/>
                <a:cs typeface="Arial" panose="020B0604020202020204" pitchFamily="34" charset="0"/>
              </a:rPr>
              <a:t>five (5) calendar days after the incident is </a:t>
            </a:r>
            <a:r>
              <a:rPr lang="en-US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.”  Really?</a:t>
            </a: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IAPP </a:t>
            </a:r>
            <a:r>
              <a:rPr lang="en-US" dirty="0" err="1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Your thoughts?</a:t>
            </a:r>
          </a:p>
          <a:p>
            <a:r>
              <a:rPr lang="en-US" sz="3200" dirty="0" smtClean="0"/>
              <a:t>Your questions?</a:t>
            </a:r>
          </a:p>
          <a:p>
            <a:r>
              <a:rPr lang="en-US" sz="3200" dirty="0" smtClean="0"/>
              <a:t>Your concerns?</a:t>
            </a:r>
          </a:p>
          <a:p>
            <a:r>
              <a:rPr lang="en-US" sz="3200" dirty="0" smtClean="0"/>
              <a:t>Your anecdotes?</a:t>
            </a:r>
          </a:p>
          <a:p>
            <a:r>
              <a:rPr lang="en-US" sz="3200" dirty="0" smtClean="0"/>
              <a:t>Your…</a:t>
            </a:r>
            <a:endParaRPr lang="en-US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IAPP </a:t>
            </a:r>
            <a:r>
              <a:rPr lang="en-US" dirty="0" err="1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41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en-US" altLang="en-US" sz="3400" b="1" dirty="0" smtClean="0">
              <a:cs typeface="Arial" charset="0"/>
            </a:endParaRPr>
          </a:p>
          <a:p>
            <a:pPr marL="0" indent="0" algn="ctr">
              <a:buNone/>
            </a:pPr>
            <a:r>
              <a:rPr lang="en-US" altLang="en-US" sz="3400" b="1" dirty="0" smtClean="0">
                <a:cs typeface="Arial" charset="0"/>
              </a:rPr>
              <a:t>Richard </a:t>
            </a:r>
            <a:r>
              <a:rPr lang="en-US" altLang="en-US" sz="3400" b="1" dirty="0">
                <a:cs typeface="Arial" charset="0"/>
              </a:rPr>
              <a:t>Santalesa, Member/Founder </a:t>
            </a:r>
            <a:r>
              <a:rPr lang="en-US" altLang="en-US" b="1" dirty="0">
                <a:cs typeface="Arial" charset="0"/>
              </a:rPr>
              <a:t/>
            </a:r>
            <a:br>
              <a:rPr lang="en-US" altLang="en-US" b="1" dirty="0">
                <a:cs typeface="Arial" charset="0"/>
              </a:rPr>
            </a:br>
            <a:r>
              <a:rPr lang="en-US" altLang="en-US" b="1" dirty="0" err="1">
                <a:cs typeface="Arial" charset="0"/>
              </a:rPr>
              <a:t>Sm@rtEdgeLaw</a:t>
            </a:r>
            <a:r>
              <a:rPr lang="en-US" altLang="en-US" b="1" dirty="0">
                <a:cs typeface="Arial" charset="0"/>
              </a:rPr>
              <a:t> </a:t>
            </a:r>
            <a:r>
              <a:rPr lang="en-US" altLang="en-US" b="1" dirty="0" smtClean="0">
                <a:cs typeface="Arial" charset="0"/>
              </a:rPr>
              <a:t>Group</a:t>
            </a:r>
          </a:p>
          <a:p>
            <a:endParaRPr lang="en-US" altLang="en-US" sz="2900" dirty="0" smtClean="0">
              <a:cs typeface="Arial" charset="0"/>
            </a:endParaRPr>
          </a:p>
          <a:p>
            <a:pPr marL="0" indent="0">
              <a:buFontTx/>
              <a:buNone/>
              <a:defRPr/>
            </a:pPr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The </a:t>
            </a:r>
            <a:r>
              <a:rPr lang="en-US" sz="3400" b="1" dirty="0" err="1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Sm@rtEdgeLaw</a:t>
            </a:r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 Group™ is a </a:t>
            </a:r>
            <a:r>
              <a:rPr lang="en-US" sz="3400" b="1" dirty="0" smtClean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boutique technology and IP firm </a:t>
            </a:r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offering services that are front and center in today’s digital and information driven economy.  </a:t>
            </a:r>
            <a:endParaRPr lang="en-US" sz="3400" b="1" dirty="0" smtClean="0">
              <a:solidFill>
                <a:prstClr val="black">
                  <a:lumMod val="85000"/>
                  <a:lumOff val="15000"/>
                </a:prstClr>
              </a:solidFill>
              <a:cs typeface="Arial" panose="020B0604020202020204" pitchFamily="34" charset="0"/>
            </a:endParaRPr>
          </a:p>
          <a:p>
            <a:pPr>
              <a:defRPr/>
            </a:pPr>
            <a:endParaRPr lang="en-US" sz="3400" b="1" dirty="0" smtClean="0">
              <a:solidFill>
                <a:prstClr val="black">
                  <a:lumMod val="85000"/>
                  <a:lumOff val="15000"/>
                </a:prstClr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400" b="1" dirty="0" smtClean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Data </a:t>
            </a:r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and Information Security (“</a:t>
            </a:r>
            <a:r>
              <a:rPr lang="en-US" sz="3400" b="1" dirty="0" err="1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infosec</a:t>
            </a:r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”) </a:t>
            </a:r>
            <a:r>
              <a:rPr lang="en-US" sz="3400" b="1" dirty="0" smtClean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programs, table top exercises, data mapping</a:t>
            </a:r>
            <a:endParaRPr lang="en-US" sz="3400" b="1" dirty="0">
              <a:solidFill>
                <a:prstClr val="black">
                  <a:lumMod val="85000"/>
                  <a:lumOff val="15000"/>
                </a:prstClr>
              </a:solidFill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Privacy policies, procedures and assessments </a:t>
            </a:r>
          </a:p>
          <a:p>
            <a:pPr>
              <a:defRPr/>
            </a:pPr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Risk Management </a:t>
            </a:r>
            <a:r>
              <a:rPr lang="en-US" sz="3400" b="1" dirty="0" smtClean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Programs</a:t>
            </a:r>
          </a:p>
          <a:p>
            <a:pPr>
              <a:defRPr/>
            </a:pPr>
            <a:r>
              <a:rPr lang="en-US" sz="3400" b="1" dirty="0" smtClean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Data </a:t>
            </a:r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Breach Incident Responses and Data Risk Assessments pre- and post-breach </a:t>
            </a:r>
          </a:p>
          <a:p>
            <a:pPr>
              <a:defRPr/>
            </a:pPr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Cyber Risk Insurance Policy review and negotiation </a:t>
            </a:r>
          </a:p>
          <a:p>
            <a:pPr>
              <a:defRPr/>
            </a:pPr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Outside General Counsel, CISO and CPO services </a:t>
            </a:r>
          </a:p>
          <a:p>
            <a:pPr>
              <a:defRPr/>
            </a:pPr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Cloud computing contracting, audits and selection </a:t>
            </a:r>
          </a:p>
          <a:p>
            <a:pPr>
              <a:defRPr/>
            </a:pPr>
            <a:r>
              <a:rPr lang="en-US" sz="3400" b="1" dirty="0" smtClean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Software </a:t>
            </a:r>
            <a:r>
              <a:rPr lang="en-US" sz="34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licensing and development, etc</a:t>
            </a:r>
            <a:r>
              <a:rPr lang="en-US" sz="3400" b="1" dirty="0" smtClean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.</a:t>
            </a:r>
            <a:r>
              <a:rPr lang="en-US" sz="2300" b="1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 </a:t>
            </a:r>
            <a:endParaRPr lang="en-US" sz="2100" b="1" dirty="0">
              <a:solidFill>
                <a:prstClr val="black">
                  <a:lumMod val="85000"/>
                  <a:lumOff val="15000"/>
                </a:prstClr>
              </a:solidFill>
              <a:cs typeface="Arial" panose="020B0604020202020204" pitchFamily="34" charset="0"/>
            </a:endParaRPr>
          </a:p>
          <a:p>
            <a:pPr marL="0" indent="0" algn="r">
              <a:buNone/>
              <a:defRPr/>
            </a:pPr>
            <a:r>
              <a:rPr lang="en-US" sz="2000" b="1" dirty="0" smtClean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Phone</a:t>
            </a:r>
            <a:r>
              <a:rPr lang="en-US" sz="20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: </a:t>
            </a:r>
            <a:r>
              <a:rPr lang="en-US" sz="2000" dirty="0">
                <a:solidFill>
                  <a:prstClr val="black"/>
                </a:solidFill>
                <a:cs typeface="Arial" panose="020B0604020202020204" pitchFamily="34" charset="0"/>
              </a:rPr>
              <a:t>(203) 307-2665</a:t>
            </a:r>
          </a:p>
          <a:p>
            <a:pPr marL="0" indent="0" algn="r">
              <a:buNone/>
              <a:defRPr/>
            </a:pPr>
            <a:r>
              <a:rPr lang="en-US" sz="20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rsantalesa@smartedgelawgroup.com</a:t>
            </a:r>
          </a:p>
          <a:p>
            <a:pPr marL="0" indent="0" algn="r">
              <a:buNone/>
              <a:defRPr/>
            </a:pPr>
            <a:r>
              <a:rPr lang="en-US" sz="20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www.S</a:t>
            </a:r>
            <a:r>
              <a:rPr lang="en-US" sz="20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  <a:hlinkClick r:id="rId2"/>
              </a:rPr>
              <a:t>martEdgeLawGroup.com</a:t>
            </a:r>
            <a:endParaRPr lang="en-US" sz="2000" kern="0" dirty="0">
              <a:solidFill>
                <a:prstClr val="black">
                  <a:lumMod val="85000"/>
                  <a:lumOff val="15000"/>
                </a:prstClr>
              </a:solidFill>
              <a:cs typeface="Arial" panose="020B0604020202020204" pitchFamily="34" charset="0"/>
            </a:endParaRPr>
          </a:p>
          <a:p>
            <a:pPr marL="0" indent="0" algn="r">
              <a:buNone/>
              <a:defRPr/>
            </a:pPr>
            <a:r>
              <a:rPr lang="en-US" sz="2000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Twitter</a:t>
            </a:r>
            <a:r>
              <a:rPr lang="en-US" sz="2000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: @SmartEdgeLaw</a:t>
            </a:r>
          </a:p>
          <a:p>
            <a:pPr marL="0" indent="0" algn="r">
              <a:buNone/>
              <a:defRPr/>
            </a:pPr>
            <a:r>
              <a:rPr lang="en-US" sz="2000" b="1" kern="0" dirty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</a:rPr>
              <a:t>LinkedIn: </a:t>
            </a:r>
            <a:r>
              <a:rPr lang="en-US" sz="2000" kern="0" dirty="0" smtClean="0">
                <a:solidFill>
                  <a:prstClr val="black">
                    <a:lumMod val="85000"/>
                    <a:lumOff val="15000"/>
                  </a:prstClr>
                </a:solidFill>
                <a:cs typeface="Arial" panose="020B0604020202020204" pitchFamily="34" charset="0"/>
                <a:hlinkClick r:id="rId3"/>
              </a:rPr>
              <a:t>www.linkedin.com/in/rsantalesa</a:t>
            </a:r>
            <a:endParaRPr lang="en-US" sz="2000" kern="0" dirty="0">
              <a:solidFill>
                <a:prstClr val="black">
                  <a:lumMod val="85000"/>
                  <a:lumOff val="15000"/>
                </a:prstClr>
              </a:solidFill>
              <a:cs typeface="Arial" panose="020B060402020202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IAPP </a:t>
            </a:r>
            <a:r>
              <a:rPr lang="en-US" dirty="0" err="1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5" descr="SELG_LogoCli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5257800"/>
            <a:ext cx="26765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1639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could be against Improving Data Security?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But does this Act “actually” improve data security? </a:t>
            </a:r>
          </a:p>
          <a:p>
            <a:r>
              <a:rPr lang="en-US" b="1" dirty="0" smtClean="0"/>
              <a:t>Quick recap of state data breach notification statute landscape in 2015.</a:t>
            </a:r>
          </a:p>
          <a:p>
            <a:r>
              <a:rPr lang="en-US" b="1" dirty="0" smtClean="0"/>
              <a:t>A short history of this CT Act.</a:t>
            </a:r>
          </a:p>
          <a:p>
            <a:r>
              <a:rPr lang="en-US" b="1" dirty="0" smtClean="0"/>
              <a:t>What’s new? Is it good, bad or ugly?</a:t>
            </a:r>
          </a:p>
          <a:p>
            <a:r>
              <a:rPr lang="en-US" b="1" dirty="0" smtClean="0"/>
              <a:t>What does it mean? </a:t>
            </a:r>
          </a:p>
          <a:p>
            <a:pPr lvl="1"/>
            <a:r>
              <a:rPr lang="en-US" b="1" dirty="0" smtClean="0"/>
              <a:t>Ramifications for entities – both in CT and outside - handling CT resident data)</a:t>
            </a:r>
          </a:p>
          <a:p>
            <a:r>
              <a:rPr lang="en-US" b="1" dirty="0" smtClean="0"/>
              <a:t>What does the CT Attorney General’s office say?</a:t>
            </a:r>
          </a:p>
          <a:p>
            <a:r>
              <a:rPr lang="en-US" b="1" dirty="0" smtClean="0"/>
              <a:t>Future changes…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IAPP </a:t>
            </a:r>
            <a:r>
              <a:rPr lang="en-US" dirty="0" err="1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06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Three “guaranteed”</a:t>
            </a:r>
            <a:r>
              <a:rPr lang="en-US" sz="4000" b="1" dirty="0">
                <a:sym typeface="Wingdings"/>
              </a:rPr>
              <a:t>*</a:t>
            </a:r>
            <a:r>
              <a:rPr lang="en-US" sz="4000" b="1" dirty="0" smtClean="0"/>
              <a:t> ways to improve data security and privacy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Train employees in data security regularly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Know where your data is, collect less of it and then delete it as soon as it’s no longer needed</a:t>
            </a:r>
          </a:p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Increase scrutiny of ALL vendors and third-parties (have a “third-party lifecycle management” program)</a:t>
            </a:r>
          </a:p>
          <a:p>
            <a:pPr marL="0" indent="0">
              <a:buNone/>
            </a:pPr>
            <a:r>
              <a:rPr lang="en-US" sz="3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Can you measure these improvements?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IAPP </a:t>
            </a:r>
            <a:r>
              <a:rPr lang="en-US" dirty="0" err="1" smtClean="0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61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busy in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Target, Anthem in CT, Home Depot, add your own list of favorite recent national data breaches, state legislatures jumped into overdrive… as we’ll see.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Feds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– Nothing has passed despite 8 different data security and breach bill in 114</a:t>
            </a:r>
            <a:r>
              <a:rPr lang="en-US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Congress and the huge OPM breach.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32 states introduced data security and breach bills introduced in 2015 legislative session, per NCSL.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- 11 bills were enacted; Connecticut SB 589 (which mandated encryption of consumer data by financial institutions, insurers and data brokers with consumer written notification w/I 7 days of breach discovery) - FAILED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States enacting updates included Montana (eff 10/1/15), Oregon (eff 1/1/16), Washington, Wyoming, North Dakota (eff 8/1/15), Rhode Island, Washington and Connecticut (eff 7/1/15 &amp; 10/1/17)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Alabama, South Dakota and New Mexico (remain holdouts – though New Mexico proposed a very comprehensive bill H. B. 217)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trend?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IAPP </a:t>
            </a:r>
            <a:r>
              <a:rPr lang="en-US" dirty="0" err="1" smtClean="0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4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State Trends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Personal Information (PII) definition expanding</a:t>
            </a:r>
          </a:p>
          <a:p>
            <a:pPr lvl="1"/>
            <a:r>
              <a:rPr lang="en-US" sz="1900" dirty="0" smtClean="0">
                <a:latin typeface="Arial" panose="020B0604020202020204" pitchFamily="34" charset="0"/>
                <a:cs typeface="Arial" panose="020B0604020202020204" pitchFamily="34" charset="0"/>
              </a:rPr>
              <a:t>Medical information, health insurance, financial, biometrics, geolocation, consumer marketing data (browsing, purchasing and search histories), username or email address and password for online accounts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Attorney General Notification for breaches &gt; X individuals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&gt; 250 individuals (N. Dakota and Oregon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&gt; 500 (California, Florida, Washington and Rhode Island)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&gt; 1000 (Missouri, Hawaii)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Other states notice to AG if consumers need to be notified (CT, NY, MA, NJ, ME, IN, HI, LA, MD, NH, SC, VT, VA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Harm Triggers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Notification with reasonably chance of risk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Notification with unauthorized acquisition of PII regardless of risk</a:t>
            </a: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Firm Deadlines for Notification (subject to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exceptions)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Typically has been “without unreasonable delay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” - WUD for short.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States moving to notification as short as 30 days, to 45 days and up to 90 days from discovery for CT under this new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Act. But see CA AG letter and CT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Dept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Ins. Bulletin.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Increased Content Requirements for Notifications</a:t>
            </a:r>
          </a:p>
          <a:p>
            <a:pPr lvl="1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CA SB570 – mandate one-page notification with requirement headlines, etc.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IAPP </a:t>
            </a:r>
            <a:r>
              <a:rPr lang="en-US" dirty="0" err="1" smtClean="0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40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History of CT’s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Helpful to step through the history to see what we may expect in the future.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SB 949 went through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6 versions – originally introduced 2/19/15, signed by Governor 6/30/15</a:t>
            </a: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9 amendments; 4 main sponsors, 13 co-sponsors</a:t>
            </a: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3 different committees (Judiciary, Insurance and Real Estate and </a:t>
            </a:r>
            <a:r>
              <a:rPr lang="en-US" sz="25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Govt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Admin)</a:t>
            </a:r>
          </a:p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Original Bills – Feb 2015 on…</a:t>
            </a: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Only included 3 Sections versus final’s 7 Sections</a:t>
            </a: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notification to AG and contracting CT Agency </a:t>
            </a:r>
            <a:r>
              <a:rPr lang="en-US" sz="2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within 24 hours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of breach or suspected breach</a:t>
            </a: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Included </a:t>
            </a:r>
            <a:r>
              <a:rPr lang="en-US" sz="2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30 day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deadline for notification to residents</a:t>
            </a: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Included </a:t>
            </a:r>
            <a:r>
              <a:rPr lang="en-US" sz="2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$1,000 statutory penalty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per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individual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OPM permitted to waive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endParaRPr lang="en-US" sz="25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Included strict liability for breaches with no risk of harm analysis or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threshold,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with near-unlimited breach liability</a:t>
            </a: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Still no GLBA express safe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harbor, per many state breach laws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–weak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colorable SH</a:t>
            </a: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companies to self-host all data from Agency on undefined “secure” server and hard drives</a:t>
            </a: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Required companies to produce to AG and agency a report </a:t>
            </a:r>
            <a:r>
              <a:rPr lang="en-US" sz="25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within 3 days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 detailing remediation or why no breach had occurred</a:t>
            </a:r>
          </a:p>
          <a:p>
            <a:pPr lvl="1"/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Unclear how bill interacted with existing CT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breach </a:t>
            </a:r>
            <a:r>
              <a:rPr lang="en-US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statute at C.G.S. 36a-170b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IAPP </a:t>
            </a:r>
            <a:r>
              <a:rPr lang="en-US" dirty="0" err="1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9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Passed… Sec.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Act No. 15-142</a:t>
            </a:r>
          </a:p>
          <a:p>
            <a:pPr lvl="1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Sec. 1 – 4,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effective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7/1/15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adds new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 for  contracting entities with CT agencies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and new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requirements for CT’s Office of Policy and Management (OPM). </a:t>
            </a:r>
          </a:p>
          <a:p>
            <a:pPr lvl="1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 Definition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Broadly defined to include “standard” PII but also (</a:t>
            </a: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 mother’s maiden name, (ii) DOB, (iii) PHI per HIPAA  and “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any information that a state contracting agency identifies as confidential to the contractor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” that isn’t lawfully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obtainable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from fed/state/local public records “lawfully” made available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 FOIA.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Reporting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Notify AG and Agency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as soon as practical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after actual or </a:t>
            </a:r>
            <a:r>
              <a:rPr lang="en-US" sz="20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suspected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confidential information breaches &amp; cease all use of data and then per timetable deliver report of mitigation or why no breach occurred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en-US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IAPP </a:t>
            </a:r>
            <a:r>
              <a:rPr lang="en-US" dirty="0" err="1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5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Passed… Sec. 1-4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Act No. 15-142</a:t>
            </a:r>
          </a:p>
          <a:p>
            <a:pPr lvl="1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Safeguards required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– Include comprehensive data-security program, with enumerated items: security policy, policies review process, “active and ongoing employee security awareness program” mandatory for all employees who </a:t>
            </a:r>
            <a:r>
              <a:rPr lang="en-US" sz="2400" u="sng" dirty="0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have access to CI; CI stored on “secure” server, on “secure drives”</a:t>
            </a:r>
          </a:p>
          <a:p>
            <a:pPr lvl="1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Not pre-emptive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- Additional requirements are “in addition” to existing CT breach statute at 36a-701b and HIPAA and FERPA</a:t>
            </a:r>
          </a:p>
          <a:p>
            <a:pPr lvl="1"/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OPM –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May “require additional protections or alternate measures of security assurance” based on four factors (type and amount of CI; purpose of sharing, types of goods/services)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/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IAPP </a:t>
            </a:r>
            <a:r>
              <a:rPr lang="en-US" dirty="0" err="1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Passed… Sec.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Public Act No. 15-142</a:t>
            </a:r>
          </a:p>
          <a:p>
            <a:pPr lvl="1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Sec. 5,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effective </a:t>
            </a:r>
            <a:r>
              <a:rPr lang="en-US" sz="2000" u="sng" dirty="0">
                <a:latin typeface="Arial" panose="020B0604020202020204" pitchFamily="34" charset="0"/>
                <a:cs typeface="Arial" panose="020B0604020202020204" pitchFamily="34" charset="0"/>
              </a:rPr>
              <a:t>10/1/15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Focuses on Health care entities.</a:t>
            </a:r>
          </a:p>
          <a:p>
            <a:pPr lvl="1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Imposes new duties on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Entities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that are a: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“health insurer, health care center or other entity licensed to do health insurance [in CT], pharmacy benefits manager, third party-administrator … of health benefits… and utilization review company.”</a:t>
            </a:r>
          </a:p>
          <a:p>
            <a:pPr lvl="2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Expands Definition of </a:t>
            </a: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Personal Information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to First name or initial + Last Name with any of the following:</a:t>
            </a:r>
          </a:p>
          <a:p>
            <a:pPr lvl="3"/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SSN, SID/Driver’s License #, PHI (as defined in HIPAA), TIN, Alien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Reg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#, Passport #, checking/savings account #, credit card #, biometric data “or other unique physical representations</a:t>
            </a:r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9/29/2015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IAPP </a:t>
            </a:r>
            <a:r>
              <a:rPr lang="en-US" dirty="0" err="1"/>
              <a:t>KnowledgeNet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4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940</TotalTime>
  <Words>1729</Words>
  <Application>Microsoft Office PowerPoint</Application>
  <PresentationFormat>On-screen Show (4:3)</PresentationFormat>
  <Paragraphs>172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CT’s New “Act Improving Data Security and Agency Effectiveness”</vt:lpstr>
      <vt:lpstr>Who could be against Improving Data Security?</vt:lpstr>
      <vt:lpstr>Three “guaranteed”* ways to improve data security and privacy</vt:lpstr>
      <vt:lpstr>State busy in 2015</vt:lpstr>
      <vt:lpstr>2015 State Trends</vt:lpstr>
      <vt:lpstr>Short History of CT’s Act</vt:lpstr>
      <vt:lpstr>As Passed… Sec. 1-4</vt:lpstr>
      <vt:lpstr>As Passed… Sec. 1-4</vt:lpstr>
      <vt:lpstr>As Passed… Sec. 5</vt:lpstr>
      <vt:lpstr>As Passed… Sec. 5</vt:lpstr>
      <vt:lpstr>As Passed…Sec. 6</vt:lpstr>
      <vt:lpstr>As Passed…Sec. 7</vt:lpstr>
      <vt:lpstr>What does it all mean?</vt:lpstr>
      <vt:lpstr>Q&amp;A?</vt:lpstr>
      <vt:lpstr>Thank you!</vt:lpstr>
    </vt:vector>
  </TitlesOfParts>
  <Company>SmartEdgeLaw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Transactional Aspects of Big Data and Related Privacy Issues</dc:title>
  <dc:creator>Richard Santalesa</dc:creator>
  <cp:lastModifiedBy>Richard Santalesa</cp:lastModifiedBy>
  <cp:revision>56</cp:revision>
  <cp:lastPrinted>2015-09-29T02:11:46Z</cp:lastPrinted>
  <dcterms:created xsi:type="dcterms:W3CDTF">2015-01-15T17:56:31Z</dcterms:created>
  <dcterms:modified xsi:type="dcterms:W3CDTF">2015-09-29T17:11:32Z</dcterms:modified>
</cp:coreProperties>
</file>